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Oswald Medium"/>
      <p:regular r:id="rId31"/>
      <p:bold r:id="rId32"/>
    </p:embeddedFont>
    <p:embeddedFont>
      <p:font typeface="Roboto Thin"/>
      <p:regular r:id="rId33"/>
      <p:bold r:id="rId34"/>
      <p:italic r:id="rId35"/>
      <p:boldItalic r:id="rId36"/>
    </p:embeddedFont>
    <p:embeddedFont>
      <p:font typeface="Roboto"/>
      <p:regular r:id="rId37"/>
      <p:bold r:id="rId38"/>
      <p:italic r:id="rId39"/>
      <p:boldItalic r:id="rId40"/>
    </p:embeddedFont>
    <p:embeddedFont>
      <p:font typeface="Roboto Medium"/>
      <p:regular r:id="rId41"/>
      <p:bold r:id="rId42"/>
      <p:italic r:id="rId43"/>
      <p:boldItalic r:id="rId44"/>
    </p:embeddedFont>
    <p:embeddedFont>
      <p:font typeface="Caveat"/>
      <p:regular r:id="rId45"/>
      <p:bold r:id="rId46"/>
    </p:embeddedFont>
    <p:embeddedFont>
      <p:font typeface="Oswald Light"/>
      <p:regular r:id="rId47"/>
      <p:bold r:id="rId48"/>
    </p:embeddedFont>
    <p:embeddedFont>
      <p:font typeface="Roboto Light"/>
      <p:regular r:id="rId49"/>
      <p:bold r:id="rId50"/>
      <p:italic r:id="rId51"/>
      <p:boldItalic r:id="rId52"/>
    </p:embeddedFont>
    <p:embeddedFont>
      <p:font typeface="Oswald"/>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700757-D6BE-4030-94FB-85E2EFFBD1BD}">
  <a:tblStyle styleId="{47700757-D6BE-4030-94FB-85E2EFFBD1B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8"/>
        <p:guide pos="1385" orient="horz"/>
        <p:guide pos="321"/>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RobotoMedium-bold.fntdata"/><Relationship Id="rId41" Type="http://schemas.openxmlformats.org/officeDocument/2006/relationships/font" Target="fonts/RobotoMedium-regular.fntdata"/><Relationship Id="rId44" Type="http://schemas.openxmlformats.org/officeDocument/2006/relationships/font" Target="fonts/RobotoMedium-boldItalic.fntdata"/><Relationship Id="rId43" Type="http://schemas.openxmlformats.org/officeDocument/2006/relationships/font" Target="fonts/RobotoMedium-italic.fntdata"/><Relationship Id="rId46" Type="http://schemas.openxmlformats.org/officeDocument/2006/relationships/font" Target="fonts/Caveat-bold.fntdata"/><Relationship Id="rId45" Type="http://schemas.openxmlformats.org/officeDocument/2006/relationships/font" Target="fonts/Caveat-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swaldLight-bold.fntdata"/><Relationship Id="rId47" Type="http://schemas.openxmlformats.org/officeDocument/2006/relationships/font" Target="fonts/OswaldLight-regular.fntdata"/><Relationship Id="rId49" Type="http://schemas.openxmlformats.org/officeDocument/2006/relationships/font" Target="fonts/RobotoLigh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OswaldMedium-regular.fntdata"/><Relationship Id="rId30" Type="http://schemas.openxmlformats.org/officeDocument/2006/relationships/slide" Target="slides/slide23.xml"/><Relationship Id="rId33" Type="http://schemas.openxmlformats.org/officeDocument/2006/relationships/font" Target="fonts/RobotoThin-regular.fntdata"/><Relationship Id="rId32" Type="http://schemas.openxmlformats.org/officeDocument/2006/relationships/font" Target="fonts/OswaldMedium-bold.fntdata"/><Relationship Id="rId35" Type="http://schemas.openxmlformats.org/officeDocument/2006/relationships/font" Target="fonts/RobotoThin-italic.fntdata"/><Relationship Id="rId34" Type="http://schemas.openxmlformats.org/officeDocument/2006/relationships/font" Target="fonts/RobotoThin-bold.fntdata"/><Relationship Id="rId37" Type="http://schemas.openxmlformats.org/officeDocument/2006/relationships/font" Target="fonts/Roboto-regular.fntdata"/><Relationship Id="rId36" Type="http://schemas.openxmlformats.org/officeDocument/2006/relationships/font" Target="fonts/RobotoThin-boldItalic.fntdata"/><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Light-italic.fntdata"/><Relationship Id="rId50" Type="http://schemas.openxmlformats.org/officeDocument/2006/relationships/font" Target="fonts/RobotoLight-bold.fntdata"/><Relationship Id="rId53" Type="http://schemas.openxmlformats.org/officeDocument/2006/relationships/font" Target="fonts/Oswald-regular.fntdata"/><Relationship Id="rId52" Type="http://schemas.openxmlformats.org/officeDocument/2006/relationships/font" Target="fonts/RobotoLight-boldItalic.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Oswald-bold.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04b0cd1c59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104b0cd1c59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02c4ad6754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02c4ad6754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02c4ad6754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102c4ad6754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02c4ad6754_0_1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102c4ad6754_0_1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02c4ad6754_0_1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02c4ad6754_0_1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02c4ad6754_0_1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02c4ad6754_0_1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102c4ad6754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102c4ad6754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02c4ad6754_0_1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02c4ad6754_0_1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02c4ad6754_0_1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02c4ad6754_0_1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102c4ad6754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102c4ad6754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02c4ad6754_0_1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02c4ad6754_0_1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04b0cd1c59_0_2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04b0cd1c59_0_2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02c4ad6754_0_1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102c4ad6754_0_1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02c4ad6754_0_1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02c4ad6754_0_1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02c4ad6754_0_2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102c4ad6754_0_2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02c4ad6754_0_2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102c4ad6754_0_2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04b0cd1c59_0_2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104b0cd1c59_0_2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02c4ad6754_0_1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02c4ad6754_0_1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hutterstock_785814265</a:t>
            </a:r>
            <a:endParaRPr/>
          </a:p>
          <a:p>
            <a:pPr indent="0" lvl="0" marL="0" rtl="0" algn="l">
              <a:spcBef>
                <a:spcPts val="0"/>
              </a:spcBef>
              <a:spcAft>
                <a:spcPts val="0"/>
              </a:spcAft>
              <a:buNone/>
            </a:pPr>
            <a:r>
              <a:rPr lang="en"/>
              <a:t>Shutterstock_1392204758</a:t>
            </a:r>
            <a:endParaRPr/>
          </a:p>
          <a:p>
            <a:pPr indent="0" lvl="0" marL="0" rtl="0" algn="l">
              <a:spcBef>
                <a:spcPts val="0"/>
              </a:spcBef>
              <a:spcAft>
                <a:spcPts val="0"/>
              </a:spcAft>
              <a:buNone/>
            </a:pPr>
            <a:r>
              <a:rPr lang="en"/>
              <a:t>shutterstock_125612237</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02c4ad6754_0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102c4ad6754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02c4ad6754_0_1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102c4ad6754_0_1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02c4ad6754_0_1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02c4ad6754_0_1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02c4ad6754_0_1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02c4ad6754_0_1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02c4ad6754_0_1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02c4ad6754_0_1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7.png"/><Relationship Id="rId4" Type="http://schemas.openxmlformats.org/officeDocument/2006/relationships/image" Target="../media/image14.png"/><Relationship Id="rId11" Type="http://schemas.openxmlformats.org/officeDocument/2006/relationships/image" Target="../media/image29.png"/><Relationship Id="rId10" Type="http://schemas.openxmlformats.org/officeDocument/2006/relationships/image" Target="../media/image20.png"/><Relationship Id="rId9" Type="http://schemas.openxmlformats.org/officeDocument/2006/relationships/image" Target="../media/image21.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15.png"/><Relationship Id="rId8"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4.png"/><Relationship Id="rId4" Type="http://schemas.openxmlformats.org/officeDocument/2006/relationships/image" Target="../media/image5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1.png"/><Relationship Id="rId4" Type="http://schemas.openxmlformats.org/officeDocument/2006/relationships/image" Target="../media/image3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5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5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5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 Id="rId3" Type="http://schemas.openxmlformats.org/officeDocument/2006/relationships/image" Target="../media/image1.png"/><Relationship Id="rId4" Type="http://schemas.openxmlformats.org/officeDocument/2006/relationships/image" Target="../media/image3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7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6" name="Google Shape;76;p17"/>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80" name="Shape 80"/>
        <p:cNvGrpSpPr/>
        <p:nvPr/>
      </p:nvGrpSpPr>
      <p:grpSpPr>
        <a:xfrm>
          <a:off x="0" y="0"/>
          <a:ext cx="0" cy="0"/>
          <a:chOff x="0" y="0"/>
          <a:chExt cx="0" cy="0"/>
        </a:xfrm>
      </p:grpSpPr>
      <p:sp>
        <p:nvSpPr>
          <p:cNvPr id="81" name="Google Shape;81;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 name="Google Shape;82;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3" name="Google Shape;83;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 name="Google Shape;84;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 name="Google Shape;86;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7" name="Google Shape;87;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 name="Google Shape;90;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1" name="Google Shape;91;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8" name="Google Shape;98;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9" name="Google Shape;99;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 name="Google Shape;102;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3" name="Google Shape;103;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4" name="Google Shape;104;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5" name="Google Shape;105;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9" name="Google Shape;109;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0" name="Google Shape;110;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11" name="Google Shape;111;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 name="Google Shape;114;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8" name="Google Shape;118;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19" name="Google Shape;11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20"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7" name="Google Shape;12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4" name="Google Shape;134;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 name="Google Shape;135;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7" name="Google Shape;137;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8"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4" name="Google Shape;144;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2" name="Google Shape;162;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4" name="Google Shape;164;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8" name="Google Shape;168;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3" name="Google Shape;173;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2" name="Google Shape;182;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5" name="Shape 185"/>
        <p:cNvGrpSpPr/>
        <p:nvPr/>
      </p:nvGrpSpPr>
      <p:grpSpPr>
        <a:xfrm>
          <a:off x="0" y="0"/>
          <a:ext cx="0" cy="0"/>
          <a:chOff x="0" y="0"/>
          <a:chExt cx="0" cy="0"/>
        </a:xfrm>
      </p:grpSpPr>
      <p:sp>
        <p:nvSpPr>
          <p:cNvPr id="186" name="Google Shape;186;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 name="Google Shape;18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{47700757-D6BE-4030-94FB-85E2EFFBD1BD}</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91" name="Google Shape;191;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3"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5" name="Google Shape;195;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{47700757-D6BE-4030-94FB-85E2EFFBD1BD}</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8" name="Google Shape;198;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00"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6" name="Google Shape;206;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7" name="Google Shape;207;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11" name="Google Shape;211;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2"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2" name="Google Shape;222;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30"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7" name="Google Shape;237;p3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0" name="Google Shape;240;p3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4" name="Google Shape;244;p3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5" name="Google Shape;245;p32"/>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6" name="Google Shape;246;p32"/>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7" name="Google Shape;247;p32"/>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8" name="Google Shape;248;p32"/>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49"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5" name="Google Shape;255;p33"/>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6" name="Google Shape;256;p3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59"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1" name="Google Shape;26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65"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74" name="Google Shape;274;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75"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79" name="Google Shape;279;p3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80" name="Google Shape;280;p3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2" name="Google Shape;282;p36"/>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84"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8" name="Google Shape;288;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 name="Google Shape;289;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 name="Google Shape;291;p37"/>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2" name="Google Shape;292;p37"/>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3" name="Google Shape;293;p37"/>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4" name="Google Shape;294;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95"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99" name="Google Shape;29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14" name="Google Shape;314;p38"/>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5" name="Google Shape;315;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8"/>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0" name="Google Shape;320;p38"/>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1" name="Google Shape;321;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
    <p:spTree>
      <p:nvGrpSpPr>
        <p:cNvPr id="322"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26" name="Google Shape;32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8" name="Google Shape;338;p39"/>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9" name="Google Shape;33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2" name="Google Shape;342;p39"/>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3" name="Google Shape;343;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44"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 name="Google Shape;34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8" name="Google Shape;34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9" name="Google Shape;349;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40"/>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40"/>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40"/>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6"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0" name="Google Shape;3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1" name="Google Shape;38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41"/>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4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4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4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4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41"/>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41"/>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41"/>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1"/>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1"/>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41"/>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13"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7" name="Google Shape;41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8" name="Google Shape;41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2"/>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2"/>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2"/>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2"/>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2"/>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2"/>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42"/>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
    <p:spTree>
      <p:nvGrpSpPr>
        <p:cNvPr id="455" name="Shape 455"/>
        <p:cNvGrpSpPr/>
        <p:nvPr/>
      </p:nvGrpSpPr>
      <p:grpSpPr>
        <a:xfrm>
          <a:off x="0" y="0"/>
          <a:ext cx="0" cy="0"/>
          <a:chOff x="0" y="0"/>
          <a:chExt cx="0" cy="0"/>
        </a:xfrm>
      </p:grpSpPr>
      <p:sp>
        <p:nvSpPr>
          <p:cNvPr id="456" name="Google Shape;456;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8" name="Google Shape;458;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1" name="Google Shape;461;p43"/>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3"/>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74" name="Google Shape;474;p43"/>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6" name="Google Shape;476;p4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477" name="Shape 477"/>
        <p:cNvGrpSpPr/>
        <p:nvPr/>
      </p:nvGrpSpPr>
      <p:grpSpPr>
        <a:xfrm>
          <a:off x="0" y="0"/>
          <a:ext cx="0" cy="0"/>
          <a:chOff x="0" y="0"/>
          <a:chExt cx="0" cy="0"/>
        </a:xfrm>
      </p:grpSpPr>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5" name="Google Shape;485;p44"/>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9" name="Google Shape;489;p44"/>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94" name="Google Shape;494;p4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6" name="Google Shape;496;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7" name="Google Shape;497;p44"/>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98" name="Google Shape;498;p44"/>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99" name="Google Shape;499;p44"/>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500"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 name="Google Shape;50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4" name="Google Shape;50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5" name="Google Shape;505;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7" name="Google Shape;507;p45"/>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9" name="Google Shape;509;p45"/>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5"/>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45"/>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2" name="Google Shape;512;p45"/>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5" name="Google Shape;515;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516" name="Shape 516"/>
        <p:cNvGrpSpPr/>
        <p:nvPr/>
      </p:nvGrpSpPr>
      <p:grpSpPr>
        <a:xfrm>
          <a:off x="0" y="0"/>
          <a:ext cx="0" cy="0"/>
          <a:chOff x="0" y="0"/>
          <a:chExt cx="0" cy="0"/>
        </a:xfrm>
      </p:grpSpPr>
      <p:sp>
        <p:nvSpPr>
          <p:cNvPr id="517" name="Google Shape;517;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6"/>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5" name="Google Shape;535;p46"/>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46"/>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46"/>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539" name="Shape 539"/>
        <p:cNvGrpSpPr/>
        <p:nvPr/>
      </p:nvGrpSpPr>
      <p:grpSpPr>
        <a:xfrm>
          <a:off x="0" y="0"/>
          <a:ext cx="0" cy="0"/>
          <a:chOff x="0" y="0"/>
          <a:chExt cx="0" cy="0"/>
        </a:xfrm>
      </p:grpSpPr>
      <p:sp>
        <p:nvSpPr>
          <p:cNvPr id="540" name="Google Shape;540;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7" name="Google Shape;547;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0" name="Google Shape;550;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55" name="Google Shape;555;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58" name="Shape 558"/>
        <p:cNvGrpSpPr/>
        <p:nvPr/>
      </p:nvGrpSpPr>
      <p:grpSpPr>
        <a:xfrm>
          <a:off x="0" y="0"/>
          <a:ext cx="0" cy="0"/>
          <a:chOff x="0" y="0"/>
          <a:chExt cx="0" cy="0"/>
        </a:xfrm>
      </p:grpSpPr>
      <p:sp>
        <p:nvSpPr>
          <p:cNvPr id="559" name="Google Shape;559;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6" name="Google Shape;566;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7" name="Google Shape;56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9" name="Google Shape;569;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6" name="Google Shape;576;p48"/>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48"/>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8"/>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8"/>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81" name="Shape 581"/>
        <p:cNvGrpSpPr/>
        <p:nvPr/>
      </p:nvGrpSpPr>
      <p:grpSpPr>
        <a:xfrm>
          <a:off x="0" y="0"/>
          <a:ext cx="0" cy="0"/>
          <a:chOff x="0" y="0"/>
          <a:chExt cx="0" cy="0"/>
        </a:xfrm>
      </p:grpSpPr>
      <p:sp>
        <p:nvSpPr>
          <p:cNvPr id="582" name="Google Shape;582;p4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96" name="Google Shape;596;p49"/>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49"/>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9"/>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00" name="Shape 600"/>
        <p:cNvGrpSpPr/>
        <p:nvPr/>
      </p:nvGrpSpPr>
      <p:grpSpPr>
        <a:xfrm>
          <a:off x="0" y="0"/>
          <a:ext cx="0" cy="0"/>
          <a:chOff x="0" y="0"/>
          <a:chExt cx="0" cy="0"/>
        </a:xfrm>
      </p:grpSpPr>
      <p:sp>
        <p:nvSpPr>
          <p:cNvPr id="601" name="Google Shape;601;p5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8" name="Google Shape;618;p5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5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5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50"/>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5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623" name="Shape 623"/>
        <p:cNvGrpSpPr/>
        <p:nvPr/>
      </p:nvGrpSpPr>
      <p:grpSpPr>
        <a:xfrm>
          <a:off x="0" y="0"/>
          <a:ext cx="0" cy="0"/>
          <a:chOff x="0" y="0"/>
          <a:chExt cx="0" cy="0"/>
        </a:xfrm>
      </p:grpSpPr>
      <p:sp>
        <p:nvSpPr>
          <p:cNvPr id="624" name="Google Shape;624;p5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5" name="Google Shape;625;p5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6" name="Google Shape;626;p5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7" name="Google Shape;627;p5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8" name="Google Shape;628;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0" name="Google Shape;630;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1" name="Google Shape;631;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3" name="Google Shape;633;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4" name="Google Shape;634;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37" name="Google Shape;637;p5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38" name="Google Shape;638;p5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5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5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642" name="Shape 642"/>
        <p:cNvGrpSpPr/>
        <p:nvPr/>
      </p:nvGrpSpPr>
      <p:grpSpPr>
        <a:xfrm>
          <a:off x="0" y="0"/>
          <a:ext cx="0" cy="0"/>
          <a:chOff x="0" y="0"/>
          <a:chExt cx="0" cy="0"/>
        </a:xfrm>
      </p:grpSpPr>
      <p:sp>
        <p:nvSpPr>
          <p:cNvPr id="643" name="Google Shape;643;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45" name="Google Shape;645;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6" name="Google Shape;646;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48" name="Google Shape;648;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52"/>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5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2"/>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59" name="Google Shape;659;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0" name="Google Shape;660;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1" name="Google Shape;661;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2" name="Google Shape;662;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3" name="Google Shape;663;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4" name="Google Shape;664;p52"/>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5" name="Google Shape;665;p52"/>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6" name="Google Shape;666;p52"/>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7" name="Google Shape;667;p52"/>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8" name="Google Shape;668;p52"/>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669" name="Shape 669"/>
        <p:cNvGrpSpPr/>
        <p:nvPr/>
      </p:nvGrpSpPr>
      <p:grpSpPr>
        <a:xfrm>
          <a:off x="0" y="0"/>
          <a:ext cx="0" cy="0"/>
          <a:chOff x="0" y="0"/>
          <a:chExt cx="0" cy="0"/>
        </a:xfrm>
      </p:grpSpPr>
      <p:sp>
        <p:nvSpPr>
          <p:cNvPr id="670" name="Google Shape;670;p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72" name="Google Shape;672;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3" name="Google Shape;673;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4" name="Google Shape;67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75" name="Google Shape;675;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53"/>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53"/>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5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2" name="Google Shape;682;p5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3" name="Google Shape;683;p5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4" name="Google Shape;684;p5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5" name="Google Shape;685;p5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6" name="Google Shape;686;p5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7" name="Google Shape;687;p5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88" name="Shape 688"/>
        <p:cNvGrpSpPr/>
        <p:nvPr/>
      </p:nvGrpSpPr>
      <p:grpSpPr>
        <a:xfrm>
          <a:off x="0" y="0"/>
          <a:ext cx="0" cy="0"/>
          <a:chOff x="0" y="0"/>
          <a:chExt cx="0" cy="0"/>
        </a:xfrm>
      </p:grpSpPr>
      <p:sp>
        <p:nvSpPr>
          <p:cNvPr id="689" name="Google Shape;689;p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91" name="Google Shape;691;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2" name="Google Shape;692;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94" name="Google Shape;694;p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00" name="Google Shape;700;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1" name="Google Shape;701;p54"/>
          <p:cNvGrpSpPr/>
          <p:nvPr/>
        </p:nvGrpSpPr>
        <p:grpSpPr>
          <a:xfrm>
            <a:off x="429795" y="1274754"/>
            <a:ext cx="577822" cy="412443"/>
            <a:chOff x="453224" y="1424000"/>
            <a:chExt cx="510985" cy="364800"/>
          </a:xfrm>
        </p:grpSpPr>
        <p:sp>
          <p:nvSpPr>
            <p:cNvPr id="702" name="Google Shape;702;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3" name="Google Shape;703;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4" name="Google Shape;704;p54"/>
          <p:cNvGrpSpPr/>
          <p:nvPr/>
        </p:nvGrpSpPr>
        <p:grpSpPr>
          <a:xfrm>
            <a:off x="429795" y="1865844"/>
            <a:ext cx="577822" cy="412443"/>
            <a:chOff x="453224" y="1424000"/>
            <a:chExt cx="510985" cy="364800"/>
          </a:xfrm>
        </p:grpSpPr>
        <p:sp>
          <p:nvSpPr>
            <p:cNvPr id="705" name="Google Shape;705;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6" name="Google Shape;706;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7" name="Google Shape;707;p54"/>
          <p:cNvGrpSpPr/>
          <p:nvPr/>
        </p:nvGrpSpPr>
        <p:grpSpPr>
          <a:xfrm>
            <a:off x="429795" y="2456934"/>
            <a:ext cx="577822" cy="412443"/>
            <a:chOff x="453224" y="1424000"/>
            <a:chExt cx="510985" cy="364800"/>
          </a:xfrm>
        </p:grpSpPr>
        <p:sp>
          <p:nvSpPr>
            <p:cNvPr id="708" name="Google Shape;708;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9" name="Google Shape;709;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0" name="Google Shape;710;p54"/>
          <p:cNvGrpSpPr/>
          <p:nvPr/>
        </p:nvGrpSpPr>
        <p:grpSpPr>
          <a:xfrm>
            <a:off x="429795" y="3048024"/>
            <a:ext cx="577822" cy="412443"/>
            <a:chOff x="453224" y="1424000"/>
            <a:chExt cx="510985" cy="364800"/>
          </a:xfrm>
        </p:grpSpPr>
        <p:sp>
          <p:nvSpPr>
            <p:cNvPr id="711" name="Google Shape;711;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2" name="Google Shape;712;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3" name="Google Shape;713;p54"/>
          <p:cNvGrpSpPr/>
          <p:nvPr/>
        </p:nvGrpSpPr>
        <p:grpSpPr>
          <a:xfrm>
            <a:off x="429795" y="3639114"/>
            <a:ext cx="577822" cy="412443"/>
            <a:chOff x="453224" y="1424000"/>
            <a:chExt cx="510985" cy="364800"/>
          </a:xfrm>
        </p:grpSpPr>
        <p:sp>
          <p:nvSpPr>
            <p:cNvPr id="714" name="Google Shape;714;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5" name="Google Shape;715;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6" name="Google Shape;716;p54"/>
          <p:cNvGrpSpPr/>
          <p:nvPr/>
        </p:nvGrpSpPr>
        <p:grpSpPr>
          <a:xfrm>
            <a:off x="429795" y="4230204"/>
            <a:ext cx="577822" cy="412443"/>
            <a:chOff x="453224" y="1424000"/>
            <a:chExt cx="510985" cy="364800"/>
          </a:xfrm>
        </p:grpSpPr>
        <p:sp>
          <p:nvSpPr>
            <p:cNvPr id="717" name="Google Shape;717;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8" name="Google Shape;718;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19" name="Google Shape;719;p54"/>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54"/>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4"/>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54"/>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54"/>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4"/>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725" name="Shape 725"/>
        <p:cNvGrpSpPr/>
        <p:nvPr/>
      </p:nvGrpSpPr>
      <p:grpSpPr>
        <a:xfrm>
          <a:off x="0" y="0"/>
          <a:ext cx="0" cy="0"/>
          <a:chOff x="0" y="0"/>
          <a:chExt cx="0" cy="0"/>
        </a:xfrm>
      </p:grpSpPr>
      <p:cxnSp>
        <p:nvCxnSpPr>
          <p:cNvPr id="726" name="Google Shape;726;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27" name="Google Shape;727;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8" name="Google Shape;728;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9" name="Google Shape;729;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30" name="Google Shape;730;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31" name="Google Shape;731;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5"/>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55"/>
          <p:cNvGrpSpPr/>
          <p:nvPr/>
        </p:nvGrpSpPr>
        <p:grpSpPr>
          <a:xfrm>
            <a:off x="445468" y="4367943"/>
            <a:ext cx="491946" cy="359019"/>
            <a:chOff x="463425" y="1453125"/>
            <a:chExt cx="735125" cy="513838"/>
          </a:xfrm>
        </p:grpSpPr>
        <p:sp>
          <p:nvSpPr>
            <p:cNvPr id="734" name="Google Shape;73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35" name="Google Shape;73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36" name="Google Shape;736;p55"/>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55"/>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55"/>
          <p:cNvGrpSpPr/>
          <p:nvPr/>
        </p:nvGrpSpPr>
        <p:grpSpPr>
          <a:xfrm>
            <a:off x="445468" y="3832229"/>
            <a:ext cx="491946" cy="359019"/>
            <a:chOff x="463425" y="1453125"/>
            <a:chExt cx="735125" cy="513838"/>
          </a:xfrm>
        </p:grpSpPr>
        <p:sp>
          <p:nvSpPr>
            <p:cNvPr id="739" name="Google Shape;73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0" name="Google Shape;74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1" name="Google Shape;741;p55"/>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55"/>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 name="Google Shape;743;p55"/>
          <p:cNvGrpSpPr/>
          <p:nvPr/>
        </p:nvGrpSpPr>
        <p:grpSpPr>
          <a:xfrm>
            <a:off x="445468" y="3296514"/>
            <a:ext cx="491946" cy="359019"/>
            <a:chOff x="463425" y="1453125"/>
            <a:chExt cx="735125" cy="513838"/>
          </a:xfrm>
        </p:grpSpPr>
        <p:sp>
          <p:nvSpPr>
            <p:cNvPr id="744" name="Google Shape;74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5" name="Google Shape;74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6" name="Google Shape;746;p55"/>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55"/>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 name="Google Shape;748;p55"/>
          <p:cNvGrpSpPr/>
          <p:nvPr/>
        </p:nvGrpSpPr>
        <p:grpSpPr>
          <a:xfrm>
            <a:off x="445468" y="2760799"/>
            <a:ext cx="491946" cy="359019"/>
            <a:chOff x="463425" y="1453125"/>
            <a:chExt cx="735125" cy="513838"/>
          </a:xfrm>
        </p:grpSpPr>
        <p:sp>
          <p:nvSpPr>
            <p:cNvPr id="749" name="Google Shape;74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0" name="Google Shape;75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1" name="Google Shape;751;p55"/>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55"/>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55"/>
          <p:cNvGrpSpPr/>
          <p:nvPr/>
        </p:nvGrpSpPr>
        <p:grpSpPr>
          <a:xfrm>
            <a:off x="445468" y="2225085"/>
            <a:ext cx="491946" cy="359019"/>
            <a:chOff x="463425" y="1453125"/>
            <a:chExt cx="735125" cy="513838"/>
          </a:xfrm>
        </p:grpSpPr>
        <p:sp>
          <p:nvSpPr>
            <p:cNvPr id="754" name="Google Shape;75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5" name="Google Shape;75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6" name="Google Shape;756;p55"/>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5"/>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55"/>
          <p:cNvGrpSpPr/>
          <p:nvPr/>
        </p:nvGrpSpPr>
        <p:grpSpPr>
          <a:xfrm>
            <a:off x="445468" y="1689370"/>
            <a:ext cx="491946" cy="359019"/>
            <a:chOff x="463425" y="1453125"/>
            <a:chExt cx="735125" cy="513838"/>
          </a:xfrm>
        </p:grpSpPr>
        <p:sp>
          <p:nvSpPr>
            <p:cNvPr id="759" name="Google Shape;75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0" name="Google Shape;76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1" name="Google Shape;761;p55"/>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5"/>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 name="Google Shape;763;p55"/>
          <p:cNvGrpSpPr/>
          <p:nvPr/>
        </p:nvGrpSpPr>
        <p:grpSpPr>
          <a:xfrm>
            <a:off x="445468" y="1153656"/>
            <a:ext cx="491946" cy="359019"/>
            <a:chOff x="463425" y="1453125"/>
            <a:chExt cx="735125" cy="513838"/>
          </a:xfrm>
        </p:grpSpPr>
        <p:sp>
          <p:nvSpPr>
            <p:cNvPr id="764" name="Google Shape;76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5" name="Google Shape;76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6" name="Google Shape;766;p55"/>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767" name="Shape 767"/>
        <p:cNvGrpSpPr/>
        <p:nvPr/>
      </p:nvGrpSpPr>
      <p:grpSpPr>
        <a:xfrm>
          <a:off x="0" y="0"/>
          <a:ext cx="0" cy="0"/>
          <a:chOff x="0" y="0"/>
          <a:chExt cx="0" cy="0"/>
        </a:xfrm>
      </p:grpSpPr>
      <p:pic>
        <p:nvPicPr>
          <p:cNvPr id="768" name="Google Shape;76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9" name="Google Shape;769;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1" name="Google Shape;771;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2" name="Google Shape;772;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73" name="Google Shape;773;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774" name="Google Shape;774;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775" name="Shape 775"/>
        <p:cNvGrpSpPr/>
        <p:nvPr/>
      </p:nvGrpSpPr>
      <p:grpSpPr>
        <a:xfrm>
          <a:off x="0" y="0"/>
          <a:ext cx="0" cy="0"/>
          <a:chOff x="0" y="0"/>
          <a:chExt cx="0" cy="0"/>
        </a:xfrm>
      </p:grpSpPr>
      <p:pic>
        <p:nvPicPr>
          <p:cNvPr id="776" name="Google Shape;776;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7" name="Google Shape;777;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9" name="Google Shape;779;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0" name="Google Shape;780;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81" name="Google Shape;781;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2" name="Google Shape;78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783" name="Shape 783"/>
        <p:cNvGrpSpPr/>
        <p:nvPr/>
      </p:nvGrpSpPr>
      <p:grpSpPr>
        <a:xfrm>
          <a:off x="0" y="0"/>
          <a:ext cx="0" cy="0"/>
          <a:chOff x="0" y="0"/>
          <a:chExt cx="0" cy="0"/>
        </a:xfrm>
      </p:grpSpPr>
      <p:pic>
        <p:nvPicPr>
          <p:cNvPr id="784" name="Google Shape;78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5" name="Google Shape;785;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6" name="Google Shape;78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87" name="Google Shape;787;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8" name="Google Shape;788;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90" name="Shape 790"/>
        <p:cNvGrpSpPr/>
        <p:nvPr/>
      </p:nvGrpSpPr>
      <p:grpSpPr>
        <a:xfrm>
          <a:off x="0" y="0"/>
          <a:ext cx="0" cy="0"/>
          <a:chOff x="0" y="0"/>
          <a:chExt cx="0" cy="0"/>
        </a:xfrm>
      </p:grpSpPr>
      <p:pic>
        <p:nvPicPr>
          <p:cNvPr id="791" name="Google Shape;791;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2" name="Google Shape;792;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93" name="Shape 793"/>
        <p:cNvGrpSpPr/>
        <p:nvPr/>
      </p:nvGrpSpPr>
      <p:grpSpPr>
        <a:xfrm>
          <a:off x="0" y="0"/>
          <a:ext cx="0" cy="0"/>
          <a:chOff x="0" y="0"/>
          <a:chExt cx="0" cy="0"/>
        </a:xfrm>
      </p:grpSpPr>
      <p:pic>
        <p:nvPicPr>
          <p:cNvPr id="794" name="Google Shape;794;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95" name="Google Shape;795;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96" name="Google Shape;796;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7" name="Google Shape;797;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8" name="Google Shape;798;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99" name="Shape 799"/>
        <p:cNvGrpSpPr/>
        <p:nvPr/>
      </p:nvGrpSpPr>
      <p:grpSpPr>
        <a:xfrm>
          <a:off x="0" y="0"/>
          <a:ext cx="0" cy="0"/>
          <a:chOff x="0" y="0"/>
          <a:chExt cx="0" cy="0"/>
        </a:xfrm>
      </p:grpSpPr>
      <p:pic>
        <p:nvPicPr>
          <p:cNvPr id="800" name="Google Shape;800;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801" name="Google Shape;801;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804" name="Shape 804"/>
        <p:cNvGrpSpPr/>
        <p:nvPr/>
      </p:nvGrpSpPr>
      <p:grpSpPr>
        <a:xfrm>
          <a:off x="0" y="0"/>
          <a:ext cx="0" cy="0"/>
          <a:chOff x="0" y="0"/>
          <a:chExt cx="0" cy="0"/>
        </a:xfrm>
      </p:grpSpPr>
      <p:pic>
        <p:nvPicPr>
          <p:cNvPr id="805" name="Google Shape;805;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06" name="Google Shape;806;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7" name="Google Shape;807;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8" name="Google Shape;808;p62"/>
          <p:cNvGrpSpPr/>
          <p:nvPr/>
        </p:nvGrpSpPr>
        <p:grpSpPr>
          <a:xfrm>
            <a:off x="3972318" y="1347350"/>
            <a:ext cx="1051285" cy="920372"/>
            <a:chOff x="587700" y="-13400"/>
            <a:chExt cx="5735325" cy="5021125"/>
          </a:xfrm>
        </p:grpSpPr>
        <p:sp>
          <p:nvSpPr>
            <p:cNvPr id="809" name="Google Shape;809;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815" name="Shape 815"/>
        <p:cNvGrpSpPr/>
        <p:nvPr/>
      </p:nvGrpSpPr>
      <p:grpSpPr>
        <a:xfrm>
          <a:off x="0" y="0"/>
          <a:ext cx="0" cy="0"/>
          <a:chOff x="0" y="0"/>
          <a:chExt cx="0" cy="0"/>
        </a:xfrm>
      </p:grpSpPr>
      <p:pic>
        <p:nvPicPr>
          <p:cNvPr id="816" name="Google Shape;816;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7" name="Google Shape;817;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0" name="Google Shape;820;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1" name="Google Shape;821;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822" name="Shape 822"/>
        <p:cNvGrpSpPr/>
        <p:nvPr/>
      </p:nvGrpSpPr>
      <p:grpSpPr>
        <a:xfrm>
          <a:off x="0" y="0"/>
          <a:ext cx="0" cy="0"/>
          <a:chOff x="0" y="0"/>
          <a:chExt cx="0" cy="0"/>
        </a:xfrm>
      </p:grpSpPr>
      <p:pic>
        <p:nvPicPr>
          <p:cNvPr id="823" name="Google Shape;823;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4" name="Google Shape;824;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5" name="Google Shape;825;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828" name="Google Shape;828;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829" name="Google Shape;829;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830" name="Shape 830"/>
        <p:cNvGrpSpPr/>
        <p:nvPr/>
      </p:nvGrpSpPr>
      <p:grpSpPr>
        <a:xfrm>
          <a:off x="0" y="0"/>
          <a:ext cx="0" cy="0"/>
          <a:chOff x="0" y="0"/>
          <a:chExt cx="0" cy="0"/>
        </a:xfrm>
      </p:grpSpPr>
      <p:pic>
        <p:nvPicPr>
          <p:cNvPr id="831" name="Google Shape;831;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832" name="Google Shape;832;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3" name="Google Shape;833;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34" name="Google Shape;834;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5" name="Google Shape;835;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6" name="Google Shape;836;p6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37" name="Google Shape;837;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838" name="Shape 838"/>
        <p:cNvGrpSpPr/>
        <p:nvPr/>
      </p:nvGrpSpPr>
      <p:grpSpPr>
        <a:xfrm>
          <a:off x="0" y="0"/>
          <a:ext cx="0" cy="0"/>
          <a:chOff x="0" y="0"/>
          <a:chExt cx="0" cy="0"/>
        </a:xfrm>
      </p:grpSpPr>
      <p:pic>
        <p:nvPicPr>
          <p:cNvPr id="839" name="Google Shape;839;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0" name="Google Shape;840;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41" name="Google Shape;841;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2" name="Google Shape;842;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43" name="Google Shape;843;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44" name="Google Shape;844;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845" name="Shape 845"/>
        <p:cNvGrpSpPr/>
        <p:nvPr/>
      </p:nvGrpSpPr>
      <p:grpSpPr>
        <a:xfrm>
          <a:off x="0" y="0"/>
          <a:ext cx="0" cy="0"/>
          <a:chOff x="0" y="0"/>
          <a:chExt cx="0" cy="0"/>
        </a:xfrm>
      </p:grpSpPr>
      <p:pic>
        <p:nvPicPr>
          <p:cNvPr id="846" name="Google Shape;846;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847" name="Google Shape;847;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848" name="Google Shape;848;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49" name="Google Shape;849;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850" name="Google Shape;850;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853" name="Shape 853"/>
        <p:cNvGrpSpPr/>
        <p:nvPr/>
      </p:nvGrpSpPr>
      <p:grpSpPr>
        <a:xfrm>
          <a:off x="0" y="0"/>
          <a:ext cx="0" cy="0"/>
          <a:chOff x="0" y="0"/>
          <a:chExt cx="0" cy="0"/>
        </a:xfrm>
      </p:grpSpPr>
      <p:pic>
        <p:nvPicPr>
          <p:cNvPr id="854" name="Google Shape;854;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55" name="Google Shape;855;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856" name="Google Shape;856;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857" name="Google Shape;857;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858" name="Google Shape;858;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859" name="Shape 859"/>
        <p:cNvGrpSpPr/>
        <p:nvPr/>
      </p:nvGrpSpPr>
      <p:grpSpPr>
        <a:xfrm>
          <a:off x="0" y="0"/>
          <a:ext cx="0" cy="0"/>
          <a:chOff x="0" y="0"/>
          <a:chExt cx="0" cy="0"/>
        </a:xfrm>
      </p:grpSpPr>
      <p:pic>
        <p:nvPicPr>
          <p:cNvPr id="860" name="Google Shape;860;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1" name="Google Shape;861;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62" name="Google Shape;862;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864" name="Google Shape;864;p69"/>
          <p:cNvGrpSpPr/>
          <p:nvPr/>
        </p:nvGrpSpPr>
        <p:grpSpPr>
          <a:xfrm>
            <a:off x="4167150" y="1202575"/>
            <a:ext cx="809700" cy="809700"/>
            <a:chOff x="1457325" y="1219200"/>
            <a:chExt cx="809700" cy="809700"/>
          </a:xfrm>
        </p:grpSpPr>
        <p:sp>
          <p:nvSpPr>
            <p:cNvPr id="865" name="Google Shape;865;p69"/>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9"/>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 name="Google Shape;867;p69"/>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68" name="Google Shape;868;p69"/>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869" name="Shape 869"/>
        <p:cNvGrpSpPr/>
        <p:nvPr/>
      </p:nvGrpSpPr>
      <p:grpSpPr>
        <a:xfrm>
          <a:off x="0" y="0"/>
          <a:ext cx="0" cy="0"/>
          <a:chOff x="0" y="0"/>
          <a:chExt cx="0" cy="0"/>
        </a:xfrm>
      </p:grpSpPr>
      <p:pic>
        <p:nvPicPr>
          <p:cNvPr id="870" name="Google Shape;870;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1" name="Google Shape;871;p70"/>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7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73" name="Google Shape;873;p70"/>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874" name="Google Shape;874;p70"/>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875" name="Google Shape;875;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76" name="Google Shape;876;p70"/>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877" name="Shape 877"/>
        <p:cNvGrpSpPr/>
        <p:nvPr/>
      </p:nvGrpSpPr>
      <p:grpSpPr>
        <a:xfrm>
          <a:off x="0" y="0"/>
          <a:ext cx="0" cy="0"/>
          <a:chOff x="0" y="0"/>
          <a:chExt cx="0" cy="0"/>
        </a:xfrm>
      </p:grpSpPr>
      <p:pic>
        <p:nvPicPr>
          <p:cNvPr id="878" name="Google Shape;878;p7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79" name="Google Shape;879;p71"/>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881" name="Google Shape;881;p7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882" name="Google Shape;882;p7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3" name="Google Shape;883;p7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7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85" name="Google Shape;885;p71"/>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886" name="Google Shape;886;p71"/>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2020 Trilogy Education Services, a 2U, Inc. brand.  All Rights Reserved.</a:t>
            </a:r>
            <a:endParaRPr sz="600">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887" name="Shape 887"/>
        <p:cNvGrpSpPr/>
        <p:nvPr/>
      </p:nvGrpSpPr>
      <p:grpSpPr>
        <a:xfrm>
          <a:off x="0" y="0"/>
          <a:ext cx="0" cy="0"/>
          <a:chOff x="0" y="0"/>
          <a:chExt cx="0" cy="0"/>
        </a:xfrm>
      </p:grpSpPr>
      <p:pic>
        <p:nvPicPr>
          <p:cNvPr id="888" name="Google Shape;888;p7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89" name="Google Shape;889;p7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90" name="Google Shape;890;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891" name="Shape 891"/>
        <p:cNvGrpSpPr/>
        <p:nvPr/>
      </p:nvGrpSpPr>
      <p:grpSpPr>
        <a:xfrm>
          <a:off x="0" y="0"/>
          <a:ext cx="0" cy="0"/>
          <a:chOff x="0" y="0"/>
          <a:chExt cx="0" cy="0"/>
        </a:xfrm>
      </p:grpSpPr>
      <p:sp>
        <p:nvSpPr>
          <p:cNvPr id="892" name="Google Shape;892;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95" name="Google Shape;895;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6" name="Google Shape;896;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73"/>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98" name="Shape 898"/>
        <p:cNvGrpSpPr/>
        <p:nvPr/>
      </p:nvGrpSpPr>
      <p:grpSpPr>
        <a:xfrm>
          <a:off x="0" y="0"/>
          <a:ext cx="0" cy="0"/>
          <a:chOff x="0" y="0"/>
          <a:chExt cx="0" cy="0"/>
        </a:xfrm>
      </p:grpSpPr>
      <p:pic>
        <p:nvPicPr>
          <p:cNvPr id="899" name="Google Shape;899;p7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00" name="Google Shape;900;p7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4"/>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903" name="Google Shape;903;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4" name="Google Shape;904;p74"/>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5" name="Google Shape;905;p74"/>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62" Type="http://schemas.openxmlformats.org/officeDocument/2006/relationships/theme" Target="../theme/theme1.xml"/><Relationship Id="rId61" Type="http://schemas.openxmlformats.org/officeDocument/2006/relationships/slideLayout" Target="../slideLayouts/slideLayout72.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60" Type="http://schemas.openxmlformats.org/officeDocument/2006/relationships/slideLayout" Target="../slideLayouts/slideLayout71.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slideLayout" Target="../slideLayouts/slideLayout70.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57.gif"/><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6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75"/>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Model-View-Controller (</a:t>
            </a:r>
            <a:r>
              <a:rPr lang="en"/>
              <a:t>MVC)</a:t>
            </a:r>
            <a:endParaRPr/>
          </a:p>
        </p:txBody>
      </p:sp>
      <p:sp>
        <p:nvSpPr>
          <p:cNvPr id="911" name="Google Shape;911;p75"/>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14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8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template engine?</a:t>
            </a:r>
            <a:endParaRPr/>
          </a:p>
        </p:txBody>
      </p:sp>
      <p:sp>
        <p:nvSpPr>
          <p:cNvPr id="998" name="Google Shape;998;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04" name="Google Shape;1004;p85"/>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lang="en" sz="2500"/>
              <a:t>A </a:t>
            </a:r>
            <a:r>
              <a:rPr b="1" lang="en" sz="2500">
                <a:highlight>
                  <a:srgbClr val="FFFF00"/>
                </a:highlight>
              </a:rPr>
              <a:t>template engine</a:t>
            </a:r>
            <a:r>
              <a:rPr lang="en" sz="2500"/>
              <a:t> is software that allows us to combine data with a static template to generate dynamic HTML. </a:t>
            </a:r>
            <a:endParaRPr sz="2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Most template engines offer the following features:</a:t>
            </a:r>
            <a:endParaRPr/>
          </a:p>
        </p:txBody>
      </p:sp>
      <p:sp>
        <p:nvSpPr>
          <p:cNvPr id="1010" name="Google Shape;1010;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11" name="Google Shape;1011;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Template Engines</a:t>
            </a:r>
            <a:endParaRPr>
              <a:solidFill>
                <a:schemeClr val="dk1"/>
              </a:solidFill>
            </a:endParaRPr>
          </a:p>
          <a:p>
            <a:pPr indent="0" lvl="0" marL="0" rtl="0" algn="l">
              <a:spcBef>
                <a:spcPts val="0"/>
              </a:spcBef>
              <a:spcAft>
                <a:spcPts val="0"/>
              </a:spcAft>
              <a:buNone/>
            </a:pPr>
            <a:r>
              <a:t/>
            </a:r>
            <a:endParaRPr/>
          </a:p>
        </p:txBody>
      </p:sp>
      <p:sp>
        <p:nvSpPr>
          <p:cNvPr id="1012" name="Google Shape;1012;p8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13" name="Google Shape;1013;p8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014" name="Google Shape;1014;p8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15" name="Google Shape;1015;p8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016" name="Google Shape;1016;p86"/>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Placeholders for data that we wish to include</a:t>
            </a:r>
            <a:endParaRPr sz="1600">
              <a:latin typeface="Roboto"/>
              <a:ea typeface="Roboto"/>
              <a:cs typeface="Roboto"/>
              <a:sym typeface="Roboto"/>
            </a:endParaRPr>
          </a:p>
        </p:txBody>
      </p:sp>
      <p:sp>
        <p:nvSpPr>
          <p:cNvPr id="1017" name="Google Shape;1017;p86"/>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Functions</a:t>
            </a:r>
            <a:endParaRPr sz="1600">
              <a:latin typeface="Roboto"/>
              <a:ea typeface="Roboto"/>
              <a:cs typeface="Roboto"/>
              <a:sym typeface="Roboto"/>
            </a:endParaRPr>
          </a:p>
        </p:txBody>
      </p:sp>
      <p:sp>
        <p:nvSpPr>
          <p:cNvPr id="1018" name="Google Shape;1018;p86"/>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Conditional rendering and looping</a:t>
            </a:r>
            <a:endParaRPr sz="1600">
              <a:latin typeface="Roboto"/>
              <a:ea typeface="Roboto"/>
              <a:cs typeface="Roboto"/>
              <a:sym typeface="Roboto"/>
            </a:endParaRPr>
          </a:p>
        </p:txBody>
      </p:sp>
      <p:sp>
        <p:nvSpPr>
          <p:cNvPr id="1019" name="Google Shape;1019;p86"/>
          <p:cNvSpPr/>
          <p:nvPr/>
        </p:nvSpPr>
        <p:spPr>
          <a:xfrm>
            <a:off x="1352550" y="39189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Text replacement</a:t>
            </a:r>
            <a:endParaRPr sz="1600">
              <a:latin typeface="Roboto"/>
              <a:ea typeface="Roboto"/>
              <a:cs typeface="Roboto"/>
              <a:sym typeface="Roboto"/>
            </a:endParaRPr>
          </a:p>
        </p:txBody>
      </p:sp>
      <p:sp>
        <p:nvSpPr>
          <p:cNvPr id="1020" name="Google Shape;1020;p8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21" name="Google Shape;1021;p8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022" name="Google Shape;1022;p8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23" name="Google Shape;1023;p8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8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are the advantages of </a:t>
            </a:r>
            <a:br>
              <a:rPr lang="en"/>
            </a:br>
            <a:r>
              <a:rPr lang="en"/>
              <a:t>using template engines? </a:t>
            </a:r>
            <a:endParaRPr/>
          </a:p>
        </p:txBody>
      </p:sp>
      <p:sp>
        <p:nvSpPr>
          <p:cNvPr id="1029" name="Google Shape;1029;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Template engines provide the following benefits:</a:t>
            </a:r>
            <a:endParaRPr/>
          </a:p>
        </p:txBody>
      </p:sp>
      <p:sp>
        <p:nvSpPr>
          <p:cNvPr id="1035" name="Google Shape;1035;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6" name="Google Shape;1036;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Template Engines</a:t>
            </a:r>
            <a:endParaRPr>
              <a:solidFill>
                <a:schemeClr val="dk1"/>
              </a:solidFill>
            </a:endParaRPr>
          </a:p>
          <a:p>
            <a:pPr indent="0" lvl="0" marL="0" rtl="0" algn="l">
              <a:spcBef>
                <a:spcPts val="0"/>
              </a:spcBef>
              <a:spcAft>
                <a:spcPts val="0"/>
              </a:spcAft>
              <a:buNone/>
            </a:pPr>
            <a:r>
              <a:t/>
            </a:r>
            <a:endParaRPr/>
          </a:p>
        </p:txBody>
      </p:sp>
      <p:sp>
        <p:nvSpPr>
          <p:cNvPr id="1037" name="Google Shape;1037;p8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38" name="Google Shape;1038;p8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039" name="Google Shape;1039;p8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40" name="Google Shape;1040;p8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041" name="Google Shape;1041;p88"/>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They help us follow the separation of concerns principle and MVC by providing an easy, clean way to separate HTML and JavaScript.</a:t>
            </a:r>
            <a:endParaRPr>
              <a:latin typeface="Roboto"/>
              <a:ea typeface="Roboto"/>
              <a:cs typeface="Roboto"/>
              <a:sym typeface="Roboto"/>
            </a:endParaRPr>
          </a:p>
        </p:txBody>
      </p:sp>
      <p:sp>
        <p:nvSpPr>
          <p:cNvPr id="1042" name="Google Shape;1042;p88"/>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They offer tools that reduce repetition in code.</a:t>
            </a:r>
            <a:endParaRPr>
              <a:latin typeface="Roboto"/>
              <a:ea typeface="Roboto"/>
              <a:cs typeface="Roboto"/>
              <a:sym typeface="Roboto"/>
            </a:endParaRPr>
          </a:p>
        </p:txBody>
      </p:sp>
      <p:sp>
        <p:nvSpPr>
          <p:cNvPr id="1043" name="Google Shape;1043;p88"/>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Templates are easy to create, use, and maintain.</a:t>
            </a:r>
            <a:endParaRPr>
              <a:latin typeface="Roboto"/>
              <a:ea typeface="Roboto"/>
              <a:cs typeface="Roboto"/>
              <a:sym typeface="Roboto"/>
            </a:endParaRPr>
          </a:p>
        </p:txBody>
      </p:sp>
      <p:sp>
        <p:nvSpPr>
          <p:cNvPr id="1044" name="Google Shape;1044;p88"/>
          <p:cNvSpPr/>
          <p:nvPr/>
        </p:nvSpPr>
        <p:spPr>
          <a:xfrm>
            <a:off x="1352550" y="39189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They improve SEO and make fewer client-to-server requests.</a:t>
            </a:r>
            <a:endParaRPr>
              <a:latin typeface="Roboto"/>
              <a:ea typeface="Roboto"/>
              <a:cs typeface="Roboto"/>
              <a:sym typeface="Roboto"/>
            </a:endParaRPr>
          </a:p>
        </p:txBody>
      </p:sp>
      <p:sp>
        <p:nvSpPr>
          <p:cNvPr id="1045" name="Google Shape;1045;p8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46" name="Google Shape;1046;p8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047" name="Google Shape;1047;p8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48" name="Google Shape;1048;p8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8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Handlebars.js?</a:t>
            </a:r>
            <a:endParaRPr/>
          </a:p>
        </p:txBody>
      </p:sp>
      <p:sp>
        <p:nvSpPr>
          <p:cNvPr id="1054" name="Google Shape;1054;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0" name="Google Shape;1060;p90"/>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700">
                <a:highlight>
                  <a:srgbClr val="FFFF00"/>
                </a:highlight>
              </a:rPr>
              <a:t>Handlebars.js</a:t>
            </a:r>
            <a:r>
              <a:rPr lang="en" sz="2700"/>
              <a:t> is an extension of the templating language Mustache. </a:t>
            </a:r>
            <a:endParaRPr sz="2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66" name="Google Shape;1066;p91"/>
          <p:cNvSpPr txBox="1"/>
          <p:nvPr>
            <p:ph idx="5"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7" name="Google Shape;1067;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{{Handlebars.js}}</a:t>
            </a:r>
            <a:endParaRPr>
              <a:solidFill>
                <a:schemeClr val="dk1"/>
              </a:solidFill>
            </a:endParaRPr>
          </a:p>
          <a:p>
            <a:pPr indent="0" lvl="0" marL="0" rtl="0" algn="l">
              <a:spcBef>
                <a:spcPts val="0"/>
              </a:spcBef>
              <a:spcAft>
                <a:spcPts val="0"/>
              </a:spcAft>
              <a:buNone/>
            </a:pPr>
            <a:r>
              <a:t/>
            </a:r>
            <a:endParaRPr/>
          </a:p>
        </p:txBody>
      </p:sp>
      <p:sp>
        <p:nvSpPr>
          <p:cNvPr id="1068" name="Google Shape;1068;p91"/>
          <p:cNvSpPr txBox="1"/>
          <p:nvPr>
            <p:ph idx="2" type="subTitle"/>
          </p:nvPr>
        </p:nvSpPr>
        <p:spPr>
          <a:xfrm>
            <a:off x="724275" y="1937825"/>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600"/>
              <a:t>It is a logicless templating language that separates code from the View.</a:t>
            </a:r>
            <a:endParaRPr sz="1600"/>
          </a:p>
        </p:txBody>
      </p:sp>
      <p:sp>
        <p:nvSpPr>
          <p:cNvPr id="1069" name="Google Shape;1069;p91"/>
          <p:cNvSpPr txBox="1"/>
          <p:nvPr>
            <p:ph idx="3"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600"/>
              <a:t>It compiles templates into a single resource and then returns the HTML after replacing variables with data.</a:t>
            </a:r>
            <a:endParaRPr sz="1600"/>
          </a:p>
        </p:txBody>
      </p:sp>
      <p:sp>
        <p:nvSpPr>
          <p:cNvPr id="1070" name="Google Shape;1070;p91"/>
          <p:cNvSpPr txBox="1"/>
          <p:nvPr>
            <p:ph idx="4"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600"/>
              <a:t>It is a pure rendering engine—meaning that it has no built-in support for event handling, accessing back-end services, or making incremental DOM updates.</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9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Why are we learning Handlebars.js?</a:t>
            </a:r>
            <a:endParaRPr/>
          </a:p>
        </p:txBody>
      </p:sp>
      <p:sp>
        <p:nvSpPr>
          <p:cNvPr id="1076" name="Google Shape;1076;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9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Handlebars.js</a:t>
            </a:r>
            <a:r>
              <a:rPr lang="en"/>
              <a:t> provides the following benefits:</a:t>
            </a:r>
            <a:endParaRPr/>
          </a:p>
        </p:txBody>
      </p:sp>
      <p:sp>
        <p:nvSpPr>
          <p:cNvPr id="1082" name="Google Shape;1082;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3" name="Google Shape;1083;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Why Handlebars.js?</a:t>
            </a:r>
            <a:endParaRPr/>
          </a:p>
        </p:txBody>
      </p:sp>
      <p:sp>
        <p:nvSpPr>
          <p:cNvPr id="1084" name="Google Shape;1084;p9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85" name="Google Shape;1085;p9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086" name="Google Shape;1086;p9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87" name="Google Shape;1087;p9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088" name="Google Shape;1088;p93"/>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It gives us a great introduction to template engines because it is easy to use but offers a ton of functionality. It isn’t the only option out there, but it is a great place to start!</a:t>
            </a:r>
            <a:endParaRPr sz="1200">
              <a:latin typeface="Roboto"/>
              <a:ea typeface="Roboto"/>
              <a:cs typeface="Roboto"/>
              <a:sym typeface="Roboto"/>
            </a:endParaRPr>
          </a:p>
        </p:txBody>
      </p:sp>
      <p:sp>
        <p:nvSpPr>
          <p:cNvPr id="1089" name="Google Shape;1089;p93"/>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It prepares us to encounter other languages that have this sort of templating built into them.</a:t>
            </a:r>
            <a:endParaRPr sz="1200">
              <a:latin typeface="Roboto"/>
              <a:ea typeface="Roboto"/>
              <a:cs typeface="Roboto"/>
              <a:sym typeface="Roboto"/>
            </a:endParaRPr>
          </a:p>
        </p:txBody>
      </p:sp>
      <p:sp>
        <p:nvSpPr>
          <p:cNvPr id="1090" name="Google Shape;1090;p93"/>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It helps us follow separation of concerns and the MVC framework.</a:t>
            </a:r>
            <a:endParaRPr sz="1200">
              <a:latin typeface="Roboto"/>
              <a:ea typeface="Roboto"/>
              <a:cs typeface="Roboto"/>
              <a:sym typeface="Roboto"/>
            </a:endParaRPr>
          </a:p>
        </p:txBody>
      </p:sp>
      <p:sp>
        <p:nvSpPr>
          <p:cNvPr id="1091" name="Google Shape;1091;p93"/>
          <p:cNvSpPr/>
          <p:nvPr/>
        </p:nvSpPr>
        <p:spPr>
          <a:xfrm>
            <a:off x="1352550" y="39189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It is a step towards learning to use heavier frameworks like React.js to build single-page applications.</a:t>
            </a:r>
            <a:endParaRPr sz="1200">
              <a:latin typeface="Roboto"/>
              <a:ea typeface="Roboto"/>
              <a:cs typeface="Roboto"/>
              <a:sym typeface="Roboto"/>
            </a:endParaRPr>
          </a:p>
        </p:txBody>
      </p:sp>
      <p:sp>
        <p:nvSpPr>
          <p:cNvPr id="1092" name="Google Shape;1092;p9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93" name="Google Shape;1093;p9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094" name="Google Shape;1094;p9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95" name="Google Shape;1095;p9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76"/>
          <p:cNvSpPr txBox="1"/>
          <p:nvPr>
            <p:ph type="title"/>
          </p:nvPr>
        </p:nvSpPr>
        <p:spPr>
          <a:xfrm>
            <a:off x="-200" y="275025"/>
            <a:ext cx="81549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the separation of concerns principle?</a:t>
            </a:r>
            <a:endParaRPr/>
          </a:p>
        </p:txBody>
      </p:sp>
      <p:sp>
        <p:nvSpPr>
          <p:cNvPr id="917" name="Google Shape;917;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9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can we learn to implement </a:t>
            </a:r>
            <a:br>
              <a:rPr lang="en"/>
            </a:br>
            <a:r>
              <a:rPr lang="en"/>
              <a:t>MVC and Handlebars.js?</a:t>
            </a:r>
            <a:endParaRPr/>
          </a:p>
        </p:txBody>
      </p:sp>
      <p:sp>
        <p:nvSpPr>
          <p:cNvPr id="1101" name="Google Shape;1101;p9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95"/>
          <p:cNvSpPr txBox="1"/>
          <p:nvPr>
            <p:ph type="title"/>
          </p:nvPr>
        </p:nvSpPr>
        <p:spPr>
          <a:xfrm>
            <a:off x="25" y="274800"/>
            <a:ext cx="8824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500"/>
              <a:t>Handlebars.js and other template engines are designed to make implementing the MVC pattern easier. </a:t>
            </a:r>
            <a:endParaRPr sz="3500"/>
          </a:p>
        </p:txBody>
      </p:sp>
      <p:sp>
        <p:nvSpPr>
          <p:cNvPr id="1107" name="Google Shape;1107;p9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9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can try the following strategies to learn MVC and Handlebars.js:</a:t>
            </a:r>
            <a:endParaRPr/>
          </a:p>
        </p:txBody>
      </p:sp>
      <p:sp>
        <p:nvSpPr>
          <p:cNvPr id="1113" name="Google Shape;1113;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4" name="Google Shape;1114;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How to learn MVC and Handlebars.js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115" name="Google Shape;1115;p96"/>
          <p:cNvSpPr/>
          <p:nvPr/>
        </p:nvSpPr>
        <p:spPr>
          <a:xfrm>
            <a:off x="1362456" y="1300238"/>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Read the official documentation and practice with the provided examples.</a:t>
            </a:r>
            <a:endParaRPr sz="1600">
              <a:latin typeface="Roboto"/>
              <a:ea typeface="Roboto"/>
              <a:cs typeface="Roboto"/>
              <a:sym typeface="Roboto"/>
            </a:endParaRPr>
          </a:p>
        </p:txBody>
      </p:sp>
      <p:sp>
        <p:nvSpPr>
          <p:cNvPr id="1116" name="Google Shape;1116;p96"/>
          <p:cNvSpPr/>
          <p:nvPr/>
        </p:nvSpPr>
        <p:spPr>
          <a:xfrm>
            <a:off x="1352550" y="20025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Reverse-engineer finished code to see how something was accomplished.</a:t>
            </a:r>
            <a:endParaRPr sz="1600">
              <a:latin typeface="Roboto"/>
              <a:ea typeface="Roboto"/>
              <a:cs typeface="Roboto"/>
              <a:sym typeface="Roboto"/>
            </a:endParaRPr>
          </a:p>
        </p:txBody>
      </p:sp>
      <p:sp>
        <p:nvSpPr>
          <p:cNvPr id="1117" name="Google Shape;1117;p96"/>
          <p:cNvSpPr/>
          <p:nvPr/>
        </p:nvSpPr>
        <p:spPr>
          <a:xfrm>
            <a:off x="1352550" y="2692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Build something from scratch.</a:t>
            </a:r>
            <a:endParaRPr sz="1600">
              <a:latin typeface="Roboto"/>
              <a:ea typeface="Roboto"/>
              <a:cs typeface="Roboto"/>
              <a:sym typeface="Roboto"/>
            </a:endParaRPr>
          </a:p>
        </p:txBody>
      </p:sp>
      <p:sp>
        <p:nvSpPr>
          <p:cNvPr id="1118" name="Google Shape;1118;p96"/>
          <p:cNvSpPr/>
          <p:nvPr/>
        </p:nvSpPr>
        <p:spPr>
          <a:xfrm>
            <a:off x="1352550" y="33855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Debug a broken app.</a:t>
            </a:r>
            <a:endParaRPr sz="1600">
              <a:latin typeface="Roboto"/>
              <a:ea typeface="Roboto"/>
              <a:cs typeface="Roboto"/>
              <a:sym typeface="Roboto"/>
            </a:endParaRPr>
          </a:p>
        </p:txBody>
      </p:sp>
      <p:sp>
        <p:nvSpPr>
          <p:cNvPr id="1119" name="Google Shape;1119;p96"/>
          <p:cNvSpPr/>
          <p:nvPr/>
        </p:nvSpPr>
        <p:spPr>
          <a:xfrm>
            <a:off x="1364850" y="40783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And most importantly, ask questions!</a:t>
            </a:r>
            <a:endParaRPr sz="1600">
              <a:latin typeface="Roboto"/>
              <a:ea typeface="Roboto"/>
              <a:cs typeface="Roboto"/>
              <a:sym typeface="Roboto"/>
            </a:endParaRPr>
          </a:p>
        </p:txBody>
      </p:sp>
      <p:sp>
        <p:nvSpPr>
          <p:cNvPr id="1120" name="Google Shape;1120;p9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21" name="Google Shape;1121;p9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22" name="Google Shape;1122;p9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23" name="Google Shape;1123;p9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24" name="Google Shape;1124;p9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25" name="Google Shape;1125;p9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26" name="Google Shape;1126;p96"/>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27" name="Google Shape;1127;p96"/>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28" name="Google Shape;1128;p96"/>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29" name="Google Shape;1129;p96"/>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97"/>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1135" name="Google Shape;1135;p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23" name="Google Shape;923;p77"/>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400">
                <a:highlight>
                  <a:srgbClr val="FFFF00"/>
                </a:highlight>
              </a:rPr>
              <a:t>Separation of concerns</a:t>
            </a:r>
            <a:r>
              <a:rPr lang="en" sz="2400"/>
              <a:t> is a design principle that each section of a program should address a separate concern.</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a restaurant:</a:t>
            </a:r>
            <a:endParaRPr/>
          </a:p>
        </p:txBody>
      </p:sp>
      <p:sp>
        <p:nvSpPr>
          <p:cNvPr id="929" name="Google Shape;929;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30" name="Google Shape;930;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Separation of Concerns</a:t>
            </a:r>
            <a:endParaRPr>
              <a:solidFill>
                <a:schemeClr val="dk1"/>
              </a:solidFill>
            </a:endParaRPr>
          </a:p>
          <a:p>
            <a:pPr indent="0" lvl="0" marL="0" rtl="0" algn="l">
              <a:spcBef>
                <a:spcPts val="0"/>
              </a:spcBef>
              <a:spcAft>
                <a:spcPts val="0"/>
              </a:spcAft>
              <a:buNone/>
            </a:pPr>
            <a:r>
              <a:t/>
            </a:r>
            <a:endParaRPr/>
          </a:p>
        </p:txBody>
      </p:sp>
      <p:sp>
        <p:nvSpPr>
          <p:cNvPr id="931" name="Google Shape;931;p78"/>
          <p:cNvSpPr/>
          <p:nvPr/>
        </p:nvSpPr>
        <p:spPr>
          <a:xfrm flipH="1">
            <a:off x="724275" y="1785375"/>
            <a:ext cx="2428500" cy="23589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8"/>
          <p:cNvSpPr txBox="1"/>
          <p:nvPr>
            <p:ph idx="1" type="subTitle"/>
          </p:nvPr>
        </p:nvSpPr>
        <p:spPr>
          <a:xfrm>
            <a:off x="724275" y="1785425"/>
            <a:ext cx="2371500" cy="1169100"/>
          </a:xfrm>
          <a:prstGeom prst="rect">
            <a:avLst/>
          </a:prstGeom>
          <a:noFill/>
          <a:ln>
            <a:noFill/>
          </a:ln>
        </p:spPr>
        <p:txBody>
          <a:bodyPr anchorCtr="0" anchor="t" bIns="182875" lIns="182875" spcFirstLastPara="1" rIns="182875" wrap="square" tIns="182875">
            <a:noAutofit/>
          </a:bodyPr>
          <a:lstStyle/>
          <a:p>
            <a:pPr indent="0" lvl="0" marL="0" rtl="0" algn="l">
              <a:spcBef>
                <a:spcPts val="0"/>
              </a:spcBef>
              <a:spcAft>
                <a:spcPts val="0"/>
              </a:spcAft>
              <a:buNone/>
            </a:pPr>
            <a:r>
              <a:rPr lang="en" sz="1300">
                <a:latin typeface="Roboto"/>
                <a:ea typeface="Roboto"/>
                <a:cs typeface="Roboto"/>
                <a:sym typeface="Roboto"/>
              </a:rPr>
              <a:t>T</a:t>
            </a:r>
            <a:r>
              <a:rPr lang="en" sz="1300">
                <a:latin typeface="Roboto"/>
                <a:ea typeface="Roboto"/>
                <a:cs typeface="Roboto"/>
                <a:sym typeface="Roboto"/>
              </a:rPr>
              <a:t>he chef’s concern is to cook the food.</a:t>
            </a:r>
            <a:endParaRPr sz="1300">
              <a:latin typeface="Roboto"/>
              <a:ea typeface="Roboto"/>
              <a:cs typeface="Roboto"/>
              <a:sym typeface="Roboto"/>
            </a:endParaRPr>
          </a:p>
        </p:txBody>
      </p:sp>
      <p:sp>
        <p:nvSpPr>
          <p:cNvPr id="933" name="Google Shape;933;p78"/>
          <p:cNvSpPr/>
          <p:nvPr/>
        </p:nvSpPr>
        <p:spPr>
          <a:xfrm>
            <a:off x="457150" y="1192700"/>
            <a:ext cx="8571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Chef</a:t>
            </a:r>
            <a:endParaRPr sz="2100">
              <a:latin typeface="Roboto Light"/>
              <a:ea typeface="Roboto Light"/>
              <a:cs typeface="Roboto Light"/>
              <a:sym typeface="Roboto Light"/>
            </a:endParaRPr>
          </a:p>
        </p:txBody>
      </p:sp>
      <p:sp>
        <p:nvSpPr>
          <p:cNvPr id="934" name="Google Shape;934;p78"/>
          <p:cNvSpPr/>
          <p:nvPr/>
        </p:nvSpPr>
        <p:spPr>
          <a:xfrm rot="10800000">
            <a:off x="593344" y="15814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8"/>
          <p:cNvSpPr/>
          <p:nvPr/>
        </p:nvSpPr>
        <p:spPr>
          <a:xfrm>
            <a:off x="3228950" y="1192700"/>
            <a:ext cx="10173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Server</a:t>
            </a:r>
            <a:endParaRPr sz="2100">
              <a:solidFill>
                <a:srgbClr val="FFFFFF"/>
              </a:solidFill>
              <a:latin typeface="Roboto Light"/>
              <a:ea typeface="Roboto Light"/>
              <a:cs typeface="Roboto Light"/>
              <a:sym typeface="Roboto Light"/>
            </a:endParaRPr>
          </a:p>
        </p:txBody>
      </p:sp>
      <p:sp>
        <p:nvSpPr>
          <p:cNvPr id="936" name="Google Shape;936;p78"/>
          <p:cNvSpPr/>
          <p:nvPr/>
        </p:nvSpPr>
        <p:spPr>
          <a:xfrm rot="10800000">
            <a:off x="3365119" y="15814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37" name="Google Shape;937;p78"/>
          <p:cNvSpPr/>
          <p:nvPr/>
        </p:nvSpPr>
        <p:spPr>
          <a:xfrm flipH="1">
            <a:off x="3496050" y="1785375"/>
            <a:ext cx="2428500" cy="23589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8"/>
          <p:cNvSpPr txBox="1"/>
          <p:nvPr>
            <p:ph idx="2" type="subTitle"/>
          </p:nvPr>
        </p:nvSpPr>
        <p:spPr>
          <a:xfrm>
            <a:off x="3496050" y="1785433"/>
            <a:ext cx="2371500" cy="942900"/>
          </a:xfrm>
          <a:prstGeom prst="rect">
            <a:avLst/>
          </a:prstGeom>
          <a:noFill/>
          <a:ln>
            <a:noFill/>
          </a:ln>
        </p:spPr>
        <p:txBody>
          <a:bodyPr anchorCtr="0" anchor="t" bIns="182875" lIns="182875" spcFirstLastPara="1" rIns="182875" wrap="square" tIns="182875">
            <a:noAutofit/>
          </a:bodyPr>
          <a:lstStyle/>
          <a:p>
            <a:pPr indent="0" lvl="0" marL="0" rtl="0" algn="l">
              <a:spcBef>
                <a:spcPts val="0"/>
              </a:spcBef>
              <a:spcAft>
                <a:spcPts val="0"/>
              </a:spcAft>
              <a:buNone/>
            </a:pPr>
            <a:r>
              <a:rPr lang="en" sz="1300">
                <a:latin typeface="Roboto"/>
                <a:ea typeface="Roboto"/>
                <a:cs typeface="Roboto"/>
                <a:sym typeface="Roboto"/>
              </a:rPr>
              <a:t>T</a:t>
            </a:r>
            <a:r>
              <a:rPr lang="en" sz="1300">
                <a:latin typeface="Roboto"/>
                <a:ea typeface="Roboto"/>
                <a:cs typeface="Roboto"/>
                <a:sym typeface="Roboto"/>
              </a:rPr>
              <a:t>he server’s concern is to take orders and serve food.</a:t>
            </a:r>
            <a:endParaRPr sz="1300">
              <a:latin typeface="Roboto"/>
              <a:ea typeface="Roboto"/>
              <a:cs typeface="Roboto"/>
              <a:sym typeface="Roboto"/>
            </a:endParaRPr>
          </a:p>
        </p:txBody>
      </p:sp>
      <p:sp>
        <p:nvSpPr>
          <p:cNvPr id="939" name="Google Shape;939;p78"/>
          <p:cNvSpPr/>
          <p:nvPr/>
        </p:nvSpPr>
        <p:spPr>
          <a:xfrm>
            <a:off x="6134050" y="1193450"/>
            <a:ext cx="14028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Customer</a:t>
            </a:r>
            <a:endParaRPr sz="2100">
              <a:solidFill>
                <a:srgbClr val="FFFFFF"/>
              </a:solidFill>
              <a:latin typeface="Roboto Light"/>
              <a:ea typeface="Roboto Light"/>
              <a:cs typeface="Roboto Light"/>
              <a:sym typeface="Roboto Light"/>
            </a:endParaRPr>
          </a:p>
        </p:txBody>
      </p:sp>
      <p:sp>
        <p:nvSpPr>
          <p:cNvPr id="940" name="Google Shape;940;p78"/>
          <p:cNvSpPr/>
          <p:nvPr/>
        </p:nvSpPr>
        <p:spPr>
          <a:xfrm rot="10800000">
            <a:off x="6270244" y="15822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41" name="Google Shape;941;p78"/>
          <p:cNvSpPr/>
          <p:nvPr/>
        </p:nvSpPr>
        <p:spPr>
          <a:xfrm flipH="1">
            <a:off x="6401175" y="1786125"/>
            <a:ext cx="2428500" cy="2383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8"/>
          <p:cNvSpPr txBox="1"/>
          <p:nvPr>
            <p:ph idx="3" type="subTitle"/>
          </p:nvPr>
        </p:nvSpPr>
        <p:spPr>
          <a:xfrm>
            <a:off x="6401175" y="1786183"/>
            <a:ext cx="2371500" cy="750600"/>
          </a:xfrm>
          <a:prstGeom prst="rect">
            <a:avLst/>
          </a:prstGeom>
          <a:noFill/>
          <a:ln>
            <a:noFill/>
          </a:ln>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300">
                <a:latin typeface="Roboto"/>
                <a:ea typeface="Roboto"/>
                <a:cs typeface="Roboto"/>
                <a:sym typeface="Roboto"/>
              </a:rPr>
              <a:t>A</a:t>
            </a:r>
            <a:r>
              <a:rPr lang="en" sz="1300">
                <a:latin typeface="Roboto"/>
                <a:ea typeface="Roboto"/>
                <a:cs typeface="Roboto"/>
                <a:sym typeface="Roboto"/>
              </a:rPr>
              <a:t> customer’s concern is to order and eat.</a:t>
            </a:r>
            <a:endParaRPr sz="13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p:txBody>
      </p:sp>
      <p:sp>
        <p:nvSpPr>
          <p:cNvPr id="943" name="Google Shape;943;p78"/>
          <p:cNvSpPr/>
          <p:nvPr/>
        </p:nvSpPr>
        <p:spPr>
          <a:xfrm>
            <a:off x="1085775" y="2492925"/>
            <a:ext cx="1495800" cy="14958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8"/>
          <p:cNvSpPr/>
          <p:nvPr/>
        </p:nvSpPr>
        <p:spPr>
          <a:xfrm>
            <a:off x="6839025" y="2492925"/>
            <a:ext cx="1495800" cy="1495800"/>
          </a:xfrm>
          <a:prstGeom prst="ellipse">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5" name="Google Shape;945;p78"/>
          <p:cNvPicPr preferRelativeResize="0"/>
          <p:nvPr/>
        </p:nvPicPr>
        <p:blipFill>
          <a:blip r:embed="rId3">
            <a:alphaModFix/>
          </a:blip>
          <a:stretch>
            <a:fillRect/>
          </a:stretch>
        </p:blipFill>
        <p:spPr>
          <a:xfrm>
            <a:off x="133500" y="4040925"/>
            <a:ext cx="750600" cy="750600"/>
          </a:xfrm>
          <a:prstGeom prst="rect">
            <a:avLst/>
          </a:prstGeom>
          <a:noFill/>
          <a:ln>
            <a:noFill/>
          </a:ln>
        </p:spPr>
      </p:pic>
      <p:sp>
        <p:nvSpPr>
          <p:cNvPr id="946" name="Google Shape;946;p78"/>
          <p:cNvSpPr/>
          <p:nvPr/>
        </p:nvSpPr>
        <p:spPr>
          <a:xfrm>
            <a:off x="800675" y="4376200"/>
            <a:ext cx="8028900" cy="3342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Medium"/>
                <a:ea typeface="Roboto Medium"/>
                <a:cs typeface="Roboto Medium"/>
                <a:sym typeface="Roboto Medium"/>
              </a:rPr>
              <a:t>We do not expect the customer to go back into the kitchen to cook food or the server to sit at a table and order, etc.</a:t>
            </a:r>
            <a:endParaRPr/>
          </a:p>
        </p:txBody>
      </p:sp>
      <p:pic>
        <p:nvPicPr>
          <p:cNvPr id="947" name="Google Shape;947;p78"/>
          <p:cNvPicPr preferRelativeResize="0"/>
          <p:nvPr/>
        </p:nvPicPr>
        <p:blipFill>
          <a:blip r:embed="rId4">
            <a:alphaModFix/>
          </a:blip>
          <a:stretch>
            <a:fillRect/>
          </a:stretch>
        </p:blipFill>
        <p:spPr>
          <a:xfrm>
            <a:off x="1132271" y="2539421"/>
            <a:ext cx="1402669" cy="1402669"/>
          </a:xfrm>
          <a:prstGeom prst="rect">
            <a:avLst/>
          </a:prstGeom>
          <a:noFill/>
          <a:ln>
            <a:noFill/>
          </a:ln>
          <a:effectLst>
            <a:outerShdw blurRad="57150" rotWithShape="0" algn="bl" dir="5400000" dist="19050">
              <a:srgbClr val="000000">
                <a:alpha val="50000"/>
              </a:srgbClr>
            </a:outerShdw>
          </a:effectLst>
        </p:spPr>
      </p:pic>
      <p:sp>
        <p:nvSpPr>
          <p:cNvPr id="948" name="Google Shape;948;p78"/>
          <p:cNvSpPr/>
          <p:nvPr/>
        </p:nvSpPr>
        <p:spPr>
          <a:xfrm>
            <a:off x="3939088" y="2492850"/>
            <a:ext cx="1495800" cy="149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9" name="Google Shape;949;p78"/>
          <p:cNvPicPr preferRelativeResize="0"/>
          <p:nvPr/>
        </p:nvPicPr>
        <p:blipFill rotWithShape="1">
          <a:blip r:embed="rId5">
            <a:alphaModFix/>
          </a:blip>
          <a:srcRect b="0" l="0" r="0" t="0"/>
          <a:stretch/>
        </p:blipFill>
        <p:spPr>
          <a:xfrm>
            <a:off x="3985646" y="2539408"/>
            <a:ext cx="1402669" cy="1402669"/>
          </a:xfrm>
          <a:prstGeom prst="rect">
            <a:avLst/>
          </a:prstGeom>
          <a:noFill/>
          <a:ln>
            <a:noFill/>
          </a:ln>
          <a:effectLst>
            <a:outerShdw blurRad="57150" rotWithShape="0" algn="bl" dir="5400000" dist="19050">
              <a:srgbClr val="000000">
                <a:alpha val="50000"/>
              </a:srgbClr>
            </a:outerShdw>
          </a:effectLst>
        </p:spPr>
      </p:pic>
      <p:pic>
        <p:nvPicPr>
          <p:cNvPr id="950" name="Google Shape;950;p78"/>
          <p:cNvPicPr preferRelativeResize="0"/>
          <p:nvPr/>
        </p:nvPicPr>
        <p:blipFill rotWithShape="1">
          <a:blip r:embed="rId6">
            <a:alphaModFix/>
          </a:blip>
          <a:srcRect b="0" l="0" r="0" t="0"/>
          <a:stretch/>
        </p:blipFill>
        <p:spPr>
          <a:xfrm>
            <a:off x="6885646" y="2539496"/>
            <a:ext cx="1402669" cy="140266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7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MVC?</a:t>
            </a:r>
            <a:endParaRPr/>
          </a:p>
        </p:txBody>
      </p:sp>
      <p:sp>
        <p:nvSpPr>
          <p:cNvPr id="956" name="Google Shape;956;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62" name="Google Shape;962;p80"/>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700">
                <a:highlight>
                  <a:srgbClr val="FFFF00"/>
                </a:highlight>
              </a:rPr>
              <a:t>The Model-View-Controller (MVC)</a:t>
            </a:r>
            <a:r>
              <a:rPr lang="en" sz="2700"/>
              <a:t> framework is an architectural pattern that adheres to the separation of concerns principle.</a:t>
            </a:r>
            <a:endParaRPr sz="2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81"/>
          <p:cNvSpPr/>
          <p:nvPr/>
        </p:nvSpPr>
        <p:spPr>
          <a:xfrm>
            <a:off x="4020800" y="165350"/>
            <a:ext cx="5123100" cy="322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The </a:t>
            </a:r>
            <a:r>
              <a:rPr b="1" lang="en">
                <a:highlight>
                  <a:srgbClr val="FFFF00"/>
                </a:highlight>
              </a:rPr>
              <a:t>Model</a:t>
            </a:r>
            <a:r>
              <a:rPr lang="en"/>
              <a:t> stores data and </a:t>
            </a:r>
            <a:br>
              <a:rPr lang="en"/>
            </a:br>
            <a:r>
              <a:rPr lang="en"/>
              <a:t>data-related logic.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69" name="Google Shape;969;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70" name="Google Shape;970;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MVC Framework</a:t>
            </a:r>
            <a:endParaRPr/>
          </a:p>
        </p:txBody>
      </p:sp>
      <p:pic>
        <p:nvPicPr>
          <p:cNvPr id="971" name="Google Shape;971;p81"/>
          <p:cNvPicPr preferRelativeResize="0"/>
          <p:nvPr/>
        </p:nvPicPr>
        <p:blipFill rotWithShape="1">
          <a:blip r:embed="rId3">
            <a:alphaModFix/>
          </a:blip>
          <a:srcRect b="0" l="0" r="0" t="0"/>
          <a:stretch/>
        </p:blipFill>
        <p:spPr>
          <a:xfrm>
            <a:off x="4228678" y="588425"/>
            <a:ext cx="4473743" cy="4053962"/>
          </a:xfrm>
          <a:prstGeom prst="rect">
            <a:avLst/>
          </a:prstGeom>
          <a:noFill/>
          <a:ln>
            <a:noFill/>
          </a:ln>
        </p:spPr>
      </p:pic>
      <p:sp>
        <p:nvSpPr>
          <p:cNvPr id="972" name="Google Shape;972;p81"/>
          <p:cNvSpPr/>
          <p:nvPr/>
        </p:nvSpPr>
        <p:spPr>
          <a:xfrm>
            <a:off x="5370000" y="344475"/>
            <a:ext cx="1747500" cy="1747500"/>
          </a:xfrm>
          <a:prstGeom prst="ellipse">
            <a:avLst/>
          </a:prstGeom>
          <a:noFill/>
          <a:ln cap="flat" cmpd="sng" w="76200">
            <a:solidFill>
              <a:srgbClr val="FFFF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82"/>
          <p:cNvSpPr/>
          <p:nvPr/>
        </p:nvSpPr>
        <p:spPr>
          <a:xfrm>
            <a:off x="4020800" y="165350"/>
            <a:ext cx="5123100" cy="322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2"/>
          <p:cNvSpPr txBox="1"/>
          <p:nvPr>
            <p:ph idx="1" type="subTitle"/>
          </p:nvPr>
        </p:nvSpPr>
        <p:spPr>
          <a:xfrm>
            <a:off x="0" y="675975"/>
            <a:ext cx="40644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a:t>
            </a:r>
            <a:r>
              <a:rPr b="1" lang="en">
                <a:highlight>
                  <a:srgbClr val="FFFF00"/>
                </a:highlight>
              </a:rPr>
              <a:t>View </a:t>
            </a:r>
            <a:r>
              <a:rPr lang="en"/>
              <a:t>is in charge of UI/UX concerns, or what a user will see and interact with.</a:t>
            </a:r>
            <a:endParaRPr/>
          </a:p>
        </p:txBody>
      </p:sp>
      <p:sp>
        <p:nvSpPr>
          <p:cNvPr id="979" name="Google Shape;979;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80" name="Google Shape;980;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MVC Framework</a:t>
            </a:r>
            <a:endParaRPr/>
          </a:p>
        </p:txBody>
      </p:sp>
      <p:pic>
        <p:nvPicPr>
          <p:cNvPr id="981" name="Google Shape;981;p82"/>
          <p:cNvPicPr preferRelativeResize="0"/>
          <p:nvPr/>
        </p:nvPicPr>
        <p:blipFill rotWithShape="1">
          <a:blip r:embed="rId3">
            <a:alphaModFix/>
          </a:blip>
          <a:srcRect b="0" l="0" r="0" t="0"/>
          <a:stretch/>
        </p:blipFill>
        <p:spPr>
          <a:xfrm>
            <a:off x="4228678" y="588425"/>
            <a:ext cx="4473743" cy="4053962"/>
          </a:xfrm>
          <a:prstGeom prst="rect">
            <a:avLst/>
          </a:prstGeom>
          <a:noFill/>
          <a:ln>
            <a:noFill/>
          </a:ln>
        </p:spPr>
      </p:pic>
      <p:sp>
        <p:nvSpPr>
          <p:cNvPr id="982" name="Google Shape;982;p82"/>
          <p:cNvSpPr/>
          <p:nvPr/>
        </p:nvSpPr>
        <p:spPr>
          <a:xfrm>
            <a:off x="3751225" y="2104963"/>
            <a:ext cx="1747500" cy="1747500"/>
          </a:xfrm>
          <a:prstGeom prst="ellipse">
            <a:avLst/>
          </a:prstGeom>
          <a:noFill/>
          <a:ln cap="flat" cmpd="sng" w="76200">
            <a:solidFill>
              <a:srgbClr val="FFFF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83"/>
          <p:cNvSpPr/>
          <p:nvPr/>
        </p:nvSpPr>
        <p:spPr>
          <a:xfrm>
            <a:off x="4020800" y="165350"/>
            <a:ext cx="5123100" cy="322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3"/>
          <p:cNvSpPr txBox="1"/>
          <p:nvPr>
            <p:ph idx="1" type="subTitle"/>
          </p:nvPr>
        </p:nvSpPr>
        <p:spPr>
          <a:xfrm>
            <a:off x="0" y="675975"/>
            <a:ext cx="40644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a:t>
            </a:r>
            <a:r>
              <a:rPr b="1" lang="en">
                <a:highlight>
                  <a:srgbClr val="FFFF00"/>
                </a:highlight>
              </a:rPr>
              <a:t>Controller</a:t>
            </a:r>
            <a:r>
              <a:rPr lang="en"/>
              <a:t> is the interface between Models and Views. It processes requests from the View, uses the Model to manipulate data, and sends data to the View to render.</a:t>
            </a:r>
            <a:endParaRPr/>
          </a:p>
        </p:txBody>
      </p:sp>
      <p:sp>
        <p:nvSpPr>
          <p:cNvPr id="989" name="Google Shape;989;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90" name="Google Shape;990;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MVC Framework</a:t>
            </a:r>
            <a:endParaRPr/>
          </a:p>
        </p:txBody>
      </p:sp>
      <p:pic>
        <p:nvPicPr>
          <p:cNvPr id="991" name="Google Shape;991;p83"/>
          <p:cNvPicPr preferRelativeResize="0"/>
          <p:nvPr/>
        </p:nvPicPr>
        <p:blipFill rotWithShape="1">
          <a:blip r:embed="rId3">
            <a:alphaModFix/>
          </a:blip>
          <a:srcRect b="0" l="0" r="0" t="0"/>
          <a:stretch/>
        </p:blipFill>
        <p:spPr>
          <a:xfrm>
            <a:off x="4228678" y="588425"/>
            <a:ext cx="4473743" cy="4053962"/>
          </a:xfrm>
          <a:prstGeom prst="rect">
            <a:avLst/>
          </a:prstGeom>
          <a:noFill/>
          <a:ln>
            <a:noFill/>
          </a:ln>
        </p:spPr>
      </p:pic>
      <p:sp>
        <p:nvSpPr>
          <p:cNvPr id="992" name="Google Shape;992;p83"/>
          <p:cNvSpPr/>
          <p:nvPr/>
        </p:nvSpPr>
        <p:spPr>
          <a:xfrm>
            <a:off x="6954925" y="2198651"/>
            <a:ext cx="1939500" cy="1939500"/>
          </a:xfrm>
          <a:prstGeom prst="ellipse">
            <a:avLst/>
          </a:prstGeom>
          <a:noFill/>
          <a:ln cap="flat" cmpd="sng" w="76200">
            <a:solidFill>
              <a:srgbClr val="FFFF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